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EB1ADD7-136F-4931-BC3E-2B4841D02C94}" type="datetimeFigureOut">
              <a:rPr lang="es-UY" smtClean="0"/>
              <a:pPr/>
              <a:t>23/12/2019</a:t>
            </a:fld>
            <a:endParaRPr lang="es-UY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UY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18C1706-3C9C-4102-96A1-C8721855AC75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D7-136F-4931-BC3E-2B4841D02C94}" type="datetimeFigureOut">
              <a:rPr lang="es-UY" smtClean="0"/>
              <a:pPr/>
              <a:t>23/12/2019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1706-3C9C-4102-96A1-C8721855AC75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D7-136F-4931-BC3E-2B4841D02C94}" type="datetimeFigureOut">
              <a:rPr lang="es-UY" smtClean="0"/>
              <a:pPr/>
              <a:t>23/12/2019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1706-3C9C-4102-96A1-C8721855AC75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B1ADD7-136F-4931-BC3E-2B4841D02C94}" type="datetimeFigureOut">
              <a:rPr lang="es-UY" smtClean="0"/>
              <a:pPr/>
              <a:t>23/12/2019</a:t>
            </a:fld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8C1706-3C9C-4102-96A1-C8721855AC75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EB1ADD7-136F-4931-BC3E-2B4841D02C94}" type="datetimeFigureOut">
              <a:rPr lang="es-UY" smtClean="0"/>
              <a:pPr/>
              <a:t>23/12/2019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UY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18C1706-3C9C-4102-96A1-C8721855AC75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D7-136F-4931-BC3E-2B4841D02C94}" type="datetimeFigureOut">
              <a:rPr lang="es-UY" smtClean="0"/>
              <a:pPr/>
              <a:t>23/12/2019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1706-3C9C-4102-96A1-C8721855AC75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D7-136F-4931-BC3E-2B4841D02C94}" type="datetimeFigureOut">
              <a:rPr lang="es-UY" smtClean="0"/>
              <a:pPr/>
              <a:t>23/12/2019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1706-3C9C-4102-96A1-C8721855AC75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B1ADD7-136F-4931-BC3E-2B4841D02C94}" type="datetimeFigureOut">
              <a:rPr lang="es-UY" smtClean="0"/>
              <a:pPr/>
              <a:t>23/12/2019</a:t>
            </a:fld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8C1706-3C9C-4102-96A1-C8721855AC75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D7-136F-4931-BC3E-2B4841D02C94}" type="datetimeFigureOut">
              <a:rPr lang="es-UY" smtClean="0"/>
              <a:pPr/>
              <a:t>23/12/2019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1706-3C9C-4102-96A1-C8721855AC75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B1ADD7-136F-4931-BC3E-2B4841D02C94}" type="datetimeFigureOut">
              <a:rPr lang="es-UY" smtClean="0"/>
              <a:pPr/>
              <a:t>23/12/2019</a:t>
            </a:fld>
            <a:endParaRPr lang="es-UY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8C1706-3C9C-4102-96A1-C8721855AC75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U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B1ADD7-136F-4931-BC3E-2B4841D02C94}" type="datetimeFigureOut">
              <a:rPr lang="es-UY" smtClean="0"/>
              <a:pPr/>
              <a:t>23/12/2019</a:t>
            </a:fld>
            <a:endParaRPr lang="es-UY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8C1706-3C9C-4102-96A1-C8721855AC75}" type="slidenum">
              <a:rPr lang="es-UY" smtClean="0"/>
              <a:pPr/>
              <a:t>‹Nº›</a:t>
            </a:fld>
            <a:endParaRPr lang="es-UY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EB1ADD7-136F-4931-BC3E-2B4841D02C94}" type="datetimeFigureOut">
              <a:rPr lang="es-UY" smtClean="0"/>
              <a:pPr/>
              <a:t>23/12/2019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UY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18C1706-3C9C-4102-96A1-C8721855AC75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79712" y="908720"/>
            <a:ext cx="6478488" cy="4109842"/>
          </a:xfrm>
        </p:spPr>
        <p:txBody>
          <a:bodyPr>
            <a:normAutofit/>
          </a:bodyPr>
          <a:lstStyle/>
          <a:p>
            <a:pPr algn="ctr"/>
            <a:r>
              <a:rPr lang="es-ES" sz="5400" dirty="0"/>
              <a:t>EL ROL DEL PODER JUDICIAL</a:t>
            </a:r>
            <a:endParaRPr lang="es-UY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Rectángulo"/>
          <p:cNvSpPr/>
          <p:nvPr/>
        </p:nvSpPr>
        <p:spPr>
          <a:xfrm>
            <a:off x="2843808" y="2378072"/>
            <a:ext cx="4499992" cy="2592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293394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¿</a:t>
            </a:r>
            <a:r>
              <a:rPr lang="es-ES" sz="3200" b="1" dirty="0"/>
              <a:t>QUÉ SE ANALIZA AL MOMENTO DE DECIDIR?</a:t>
            </a:r>
            <a:endParaRPr lang="es-UY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es-ES" b="1" dirty="0"/>
          </a:p>
          <a:p>
            <a:pPr algn="just"/>
            <a:r>
              <a:rPr lang="es-ES" b="1" dirty="0"/>
              <a:t>Primero: Si quien acciona tiene derecho a que se le suministre o financie el medicamento o el tratamiento</a:t>
            </a:r>
          </a:p>
          <a:p>
            <a:pPr algn="just"/>
            <a:endParaRPr lang="es-ES" b="1" dirty="0"/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Segundo: Si se llega a conclusión afirmativa, hay que determinar si la indicación médica es la adecuada</a:t>
            </a:r>
            <a:endParaRPr lang="es-UY" b="1" dirty="0"/>
          </a:p>
          <a:p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183941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b="1" dirty="0"/>
              <a:t>ESTADO ACTUAL DE LA JURISPRUDENCIA</a:t>
            </a:r>
            <a:endParaRPr lang="es-UY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b="1" dirty="0"/>
              <a:t>2 posiciones antagónicas: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A) El derecho a la salud no admite limitaciones y se aplica directamente el art. 44 de la Constitución</a:t>
            </a:r>
          </a:p>
          <a:p>
            <a:pPr algn="just"/>
            <a:r>
              <a:rPr lang="es-ES" b="1" dirty="0"/>
              <a:t>B) El derecho a la salud admite limitaciones, el art. 44 expresa una directriz para la política sanitaria y ha de estarse a las leyes y reglamentos vigentes</a:t>
            </a:r>
            <a:endParaRPr lang="es-UY" b="1" dirty="0"/>
          </a:p>
          <a:p>
            <a:endParaRPr lang="es-ES" b="1" dirty="0"/>
          </a:p>
          <a:p>
            <a:pPr algn="just"/>
            <a:r>
              <a:rPr lang="es-ES" b="1" dirty="0"/>
              <a:t>Una tercera posición::</a:t>
            </a:r>
          </a:p>
          <a:p>
            <a:pPr algn="just"/>
            <a:r>
              <a:rPr lang="es-ES" b="1" dirty="0"/>
              <a:t>Ampara algunas demandas pero no con fundamento en el derecho a la salud, sino por otras razones tales como violación del principio de igualdad, incumplimiento de normativa vigente, </a:t>
            </a:r>
            <a:r>
              <a:rPr lang="es-ES" b="1" dirty="0" err="1"/>
              <a:t>etc</a:t>
            </a:r>
            <a:endParaRPr lang="es-UY" b="1" dirty="0"/>
          </a:p>
          <a:p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22587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F84D4F8-7611-496C-8D51-32EB70459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b="1" dirty="0"/>
              <a:t>EL CASO DEL FONDO NACIONAL DE RECURSOS</a:t>
            </a:r>
            <a:endParaRPr lang="es-UY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B3321EF-0A36-425B-A0C7-45B51E4EC98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es-ES" b="1" dirty="0"/>
          </a:p>
          <a:p>
            <a:pPr algn="just"/>
            <a:r>
              <a:rPr lang="es-ES" b="1" dirty="0"/>
              <a:t>Es persona pública no estatal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Dos situaciones:</a:t>
            </a:r>
          </a:p>
          <a:p>
            <a:pPr algn="just"/>
            <a:r>
              <a:rPr lang="es-ES" b="1" dirty="0"/>
              <a:t>A) Limita la financiación de un fármaco o de un procedimiento incluidos en el FTM o en el PIAS sin restricciones</a:t>
            </a:r>
          </a:p>
          <a:p>
            <a:pPr algn="just"/>
            <a:r>
              <a:rPr lang="es-ES" b="1" dirty="0"/>
              <a:t>B) Se niega a financiar un fármaco o un procedimiento no </a:t>
            </a:r>
            <a:r>
              <a:rPr lang="es-ES" b="1" dirty="0" err="1"/>
              <a:t>incluídos</a:t>
            </a:r>
            <a:r>
              <a:rPr lang="es-ES" b="1" dirty="0"/>
              <a:t> </a:t>
            </a:r>
            <a:r>
              <a:rPr lang="es-ES" b="1" dirty="0" err="1"/>
              <a:t>eb</a:t>
            </a:r>
            <a:r>
              <a:rPr lang="es-ES" b="1" dirty="0"/>
              <a:t> </a:t>
            </a:r>
            <a:r>
              <a:rPr lang="es-ES" b="1" dirty="0" err="1"/>
              <a:t>ek</a:t>
            </a:r>
            <a:r>
              <a:rPr lang="es-ES" b="1" dirty="0"/>
              <a:t> FTM o en  el PIAS</a:t>
            </a:r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107998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b="1" dirty="0"/>
              <a:t>CONCLUSIONES</a:t>
            </a:r>
            <a:endParaRPr lang="es-UY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es-ES" b="1" dirty="0"/>
          </a:p>
          <a:p>
            <a:pPr algn="just"/>
            <a:r>
              <a:rPr lang="es-ES" b="1" dirty="0"/>
              <a:t>Todos los Jueces coinciden en su rol de tutela al derecho a la salud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Discrepan en cuanto al alcance de esa tutela cuando se trata del derecho a las prestaciones de salud</a:t>
            </a:r>
            <a:endParaRPr lang="es-UY" b="1" dirty="0"/>
          </a:p>
          <a:p>
            <a:endParaRPr lang="es-ES" dirty="0"/>
          </a:p>
          <a:p>
            <a:r>
              <a:rPr lang="es-ES" b="1" dirty="0"/>
              <a:t>Determina un </a:t>
            </a:r>
            <a:r>
              <a:rPr lang="es-ES" b="1"/>
              <a:t>resultado insatisfactorio</a:t>
            </a:r>
            <a:endParaRPr lang="es-ES" b="1" dirty="0"/>
          </a:p>
          <a:p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166751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332656"/>
            <a:ext cx="6190456" cy="1224136"/>
          </a:xfrm>
        </p:spPr>
        <p:txBody>
          <a:bodyPr>
            <a:noAutofit/>
          </a:bodyPr>
          <a:lstStyle/>
          <a:p>
            <a:pPr algn="ctr"/>
            <a:r>
              <a:rPr lang="es-ES" sz="3600" dirty="0"/>
              <a:t/>
            </a:r>
            <a:br>
              <a:rPr lang="es-ES" sz="3600" dirty="0"/>
            </a:br>
            <a:r>
              <a:rPr lang="es-ES" sz="3600" dirty="0"/>
              <a:t/>
            </a:r>
            <a:br>
              <a:rPr lang="es-ES" sz="3600" dirty="0"/>
            </a:br>
            <a:r>
              <a:rPr lang="es-ES" sz="3600" dirty="0"/>
              <a:t/>
            </a:r>
            <a:br>
              <a:rPr lang="es-ES" sz="3600" dirty="0"/>
            </a:br>
            <a:r>
              <a:rPr lang="es-ES" sz="3600" dirty="0"/>
              <a:t>UN POCO DE HISTORIA </a:t>
            </a:r>
            <a:endParaRPr lang="es-UY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35696" y="1772816"/>
            <a:ext cx="6694512" cy="4305603"/>
          </a:xfrm>
        </p:spPr>
        <p:txBody>
          <a:bodyPr>
            <a:noAutofit/>
          </a:bodyPr>
          <a:lstStyle/>
          <a:p>
            <a:pPr algn="just"/>
            <a:r>
              <a:rPr lang="es-ES" sz="2400" dirty="0"/>
              <a:t>Desde hace más de 10 años,  se ocurre ante el Poder Judicial reclamando el suministro o la financiación de medicamentos o de tratamientos de alto precio, no </a:t>
            </a:r>
            <a:r>
              <a:rPr lang="es-ES" sz="2400" dirty="0" err="1"/>
              <a:t>incluídos</a:t>
            </a:r>
            <a:r>
              <a:rPr lang="es-ES" sz="2400" dirty="0"/>
              <a:t> en las prestaciones que el Estado proporciona gratuitamente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dirty="0"/>
              <a:t>Se utiliza un proceso sumarísimo, de naturaleza cautelar, que es la acción de amparo</a:t>
            </a:r>
            <a:endParaRPr lang="es-UY" sz="2400" dirty="0"/>
          </a:p>
          <a:p>
            <a:pPr algn="just"/>
            <a:endParaRPr lang="es-UY" sz="2400" dirty="0"/>
          </a:p>
        </p:txBody>
      </p:sp>
    </p:spTree>
    <p:extLst>
      <p:ext uri="{BB962C8B-B14F-4D97-AF65-F5344CB8AC3E}">
        <p14:creationId xmlns="" xmlns:p14="http://schemas.microsoft.com/office/powerpoint/2010/main" val="276046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b="1" dirty="0"/>
              <a:t>EL PROCESO DE  AMPARO</a:t>
            </a:r>
            <a:endParaRPr lang="es-UY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b="1" dirty="0"/>
              <a:t>Proceso sumarísimo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Objeto: protección de derechos y libertades reconocidos expresa o implícitamente por la Constitución, que se puedan ver lesionados, restringidos, alterados o amenazados, en forma actual o inminente y con ilegitimidad manifiesta, por actos, omisiones o hechos de las autoridades o de particulares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Se sustancia ante Juzgados Letrados de Primera Instancia y los Tribunales de Apelaciones</a:t>
            </a:r>
            <a:endParaRPr lang="es-UY" b="1" dirty="0"/>
          </a:p>
          <a:p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272646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b="1" dirty="0"/>
              <a:t>LA SALUD COMO BIEN  JURÍDICO DEL QUE EL INDIVIDUO ES TITULAR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7385248" cy="4629128"/>
          </a:xfrm>
        </p:spPr>
        <p:txBody>
          <a:bodyPr/>
          <a:lstStyle/>
          <a:p>
            <a:pPr algn="ctr"/>
            <a:r>
              <a:rPr lang="es-ES" b="1" dirty="0"/>
              <a:t>Según </a:t>
            </a:r>
            <a:r>
              <a:rPr lang="es-ES" b="1" dirty="0" err="1"/>
              <a:t>Lorenzetti</a:t>
            </a:r>
            <a:r>
              <a:rPr lang="es-ES" b="1" dirty="0"/>
              <a:t> (Responsabilidad Civil de los Médicos, T. I, P. 130-131) se pueden reconocer 2 aspectos:</a:t>
            </a:r>
          </a:p>
          <a:p>
            <a:pPr algn="ctr"/>
            <a:endParaRPr lang="es-ES" b="1" dirty="0"/>
          </a:p>
          <a:p>
            <a:pPr algn="just"/>
            <a:r>
              <a:rPr lang="es-ES" b="1" dirty="0"/>
              <a:t>A) Como bien jurídico privado, constituye un derecho negativo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B) Como derecho a la salud, es un derecho a prestaciones de salud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39380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57256" cy="1228998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200" b="1" dirty="0"/>
              <a:t>LA SALUD COMO BIEN  JURÍDICO DEL QUE EL INDIVIDUO ES TITULAR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es-ES" b="1" dirty="0"/>
          </a:p>
          <a:p>
            <a:pPr algn="just"/>
            <a:r>
              <a:rPr lang="es-ES" b="1" dirty="0"/>
              <a:t>Como derecho negativo, su tutela se da cuando el derecho ha sido violado – hipótesis de mala praxis</a:t>
            </a:r>
            <a:endParaRPr lang="es-ES" dirty="0"/>
          </a:p>
          <a:p>
            <a:pPr algn="just"/>
            <a:endParaRPr lang="es-ES" b="1" dirty="0"/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Como derecho a la salud, la tutela involucra los reclamos de prestaciones de salud</a:t>
            </a:r>
            <a:endParaRPr lang="es-UY" b="1" dirty="0"/>
          </a:p>
          <a:p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139081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74638"/>
            <a:ext cx="7385248" cy="1714202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/>
              <a:t>EL ROL DEL PODER JUDICIAL</a:t>
            </a:r>
            <a:endParaRPr lang="es-UY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es-ES" b="1" dirty="0"/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El Poder Judicial es el garante de la tutela de todos los derechos de las personas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Interviene a solicitud de parte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Se pronuncia sobre el caso concreto</a:t>
            </a:r>
            <a:endParaRPr lang="es-UY" b="1" dirty="0"/>
          </a:p>
          <a:p>
            <a:endParaRPr lang="es-UY" b="1" dirty="0"/>
          </a:p>
          <a:p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313980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b="1" dirty="0"/>
              <a:t>LOS LÍMITES DE LA TUTELA</a:t>
            </a:r>
            <a:endParaRPr lang="es-UY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7457256" cy="4413104"/>
          </a:xfrm>
        </p:spPr>
        <p:txBody>
          <a:bodyPr/>
          <a:lstStyle/>
          <a:p>
            <a:pPr algn="just"/>
            <a:endParaRPr lang="es-ES" b="1" dirty="0"/>
          </a:p>
          <a:p>
            <a:pPr algn="just"/>
            <a:r>
              <a:rPr lang="es-ES" b="1" dirty="0"/>
              <a:t>Principio de separación de poderes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Formulación de políticas públicas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¿La decisión de un caso concreto puede interferir en las políticas públicas de salud?</a:t>
            </a:r>
            <a:endParaRPr lang="es-UY" b="1" dirty="0"/>
          </a:p>
          <a:p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173958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7529264" cy="850106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LAS CAUSAS DE LOS RECLAMOS</a:t>
            </a:r>
            <a:endParaRPr lang="es-UY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457256" cy="5061176"/>
          </a:xfrm>
        </p:spPr>
        <p:txBody>
          <a:bodyPr/>
          <a:lstStyle/>
          <a:p>
            <a:r>
              <a:rPr lang="es-ES" b="1" dirty="0"/>
              <a:t>Son múltiples: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Avances de la ciencia</a:t>
            </a:r>
            <a:endParaRPr lang="es-UY" b="1" dirty="0"/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Burocracia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Recursos limitados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Incidencia de la industria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Prescripciones incentivadas</a:t>
            </a:r>
          </a:p>
          <a:p>
            <a:endParaRPr lang="es-ES" dirty="0"/>
          </a:p>
          <a:p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384390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b="1" dirty="0"/>
              <a:t>LOS LÍMITES DEL CONOCIMIENTO DEL JUEZ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es-ES" b="1" dirty="0"/>
          </a:p>
          <a:p>
            <a:pPr algn="just"/>
            <a:r>
              <a:rPr lang="es-ES" b="1" dirty="0"/>
              <a:t>Solo el caso concreto y sobre los temas planteados por las partes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Por la brevedad del proceso, no puede ingresar a la consideración de todos los factores con incidencia en esta problemática</a:t>
            </a:r>
            <a:endParaRPr lang="es-UY" b="1" dirty="0"/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Tampoco puede llegar a la plena convicción acerca de la pertinencia de la indicación médica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423212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89</TotalTime>
  <Words>607</Words>
  <Application>Microsoft Office PowerPoint</Application>
  <PresentationFormat>Presentación en pantalla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Mirador</vt:lpstr>
      <vt:lpstr>EL ROL DEL PODER JUDICIAL</vt:lpstr>
      <vt:lpstr>   UN POCO DE HISTORIA </vt:lpstr>
      <vt:lpstr>EL PROCESO DE  AMPARO</vt:lpstr>
      <vt:lpstr>LA SALUD COMO BIEN  JURÍDICO DEL QUE EL INDIVIDUO ES TITULAR</vt:lpstr>
      <vt:lpstr>LA SALUD COMO BIEN  JURÍDICO DEL QUE EL INDIVIDUO ES TITULAR</vt:lpstr>
      <vt:lpstr>EL ROL DEL PODER JUDICIAL</vt:lpstr>
      <vt:lpstr>LOS LÍMITES DE LA TUTELA</vt:lpstr>
      <vt:lpstr>LAS CAUSAS DE LOS RECLAMOS</vt:lpstr>
      <vt:lpstr>LOS LÍMITES DEL CONOCIMIENTO DEL JUEZ</vt:lpstr>
      <vt:lpstr>¿QUÉ SE ANALIZA AL MOMENTO DE DECIDIR?</vt:lpstr>
      <vt:lpstr>ESTADO ACTUAL DE LA JURISPRUDENCIA</vt:lpstr>
      <vt:lpstr>EL CASO DEL FONDO NACIONAL DE RECURSOS</vt:lpstr>
      <vt:lpstr>CONCLUSIONES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Nilza</dc:creator>
  <cp:lastModifiedBy>dmontero</cp:lastModifiedBy>
  <cp:revision>8</cp:revision>
  <dcterms:created xsi:type="dcterms:W3CDTF">2019-12-11T16:44:50Z</dcterms:created>
  <dcterms:modified xsi:type="dcterms:W3CDTF">2019-12-23T21:28:06Z</dcterms:modified>
</cp:coreProperties>
</file>